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256" r:id="rId3"/>
    <p:sldId id="297" r:id="rId4"/>
    <p:sldId id="257" r:id="rId5"/>
    <p:sldId id="298" r:id="rId6"/>
    <p:sldId id="299" r:id="rId7"/>
    <p:sldId id="303" r:id="rId8"/>
    <p:sldId id="306" r:id="rId9"/>
    <p:sldId id="305" r:id="rId10"/>
    <p:sldId id="300" r:id="rId11"/>
    <p:sldId id="309" r:id="rId12"/>
    <p:sldId id="304" r:id="rId13"/>
    <p:sldId id="307" r:id="rId14"/>
    <p:sldId id="308" r:id="rId15"/>
    <p:sldId id="301" r:id="rId16"/>
    <p:sldId id="302" r:id="rId17"/>
    <p:sldId id="295" r:id="rId18"/>
    <p:sldId id="272" r:id="rId19"/>
    <p:sldId id="296" r:id="rId20"/>
  </p:sldIdLst>
  <p:sldSz cx="12192000" cy="6858000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Segoe UI Light" panose="020B0502040204020203" pitchFamily="34" charset="0"/>
      <p:regular r:id="rId29"/>
      <p:italic r:id="rId30"/>
    </p:embeddedFont>
    <p:embeddedFont>
      <p:font typeface="ＭＳ Ｐゴシック" panose="020B0600070205080204" pitchFamily="34" charset="-128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E0226D-7EF0-4F4D-B9A8-C363A1B55ADF}">
          <p14:sldIdLst>
            <p14:sldId id="256"/>
            <p14:sldId id="297"/>
            <p14:sldId id="257"/>
            <p14:sldId id="298"/>
            <p14:sldId id="299"/>
            <p14:sldId id="303"/>
            <p14:sldId id="306"/>
            <p14:sldId id="305"/>
            <p14:sldId id="300"/>
            <p14:sldId id="309"/>
            <p14:sldId id="304"/>
            <p14:sldId id="307"/>
            <p14:sldId id="308"/>
            <p14:sldId id="301"/>
            <p14:sldId id="302"/>
            <p14:sldId id="295"/>
            <p14:sldId id="272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9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44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1217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712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98557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8641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305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27830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528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27908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3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737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33047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36029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74793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8000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32694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3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1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2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3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8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1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4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144A7-1FE2-48EE-8A45-6A94B3AB1AF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8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mmen/uwp-cpp-examples/tree/master/SimpleWinRTComponentExample" TargetMode="External"/><Relationship Id="rId2" Type="http://schemas.openxmlformats.org/officeDocument/2006/relationships/hyperlink" Target="https://github.com/stammen/uwp-cpp-ex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ammen/uwp-cpp-examples/tree/master/WinRTComponentExampl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hh441569.aspx" TargetMode="External"/><Relationship Id="rId2" Type="http://schemas.openxmlformats.org/officeDocument/2006/relationships/hyperlink" Target="https://msdn.microsoft.com/en-us/library/windows/apps/xaml/hh755833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msdn.microsoft.com/en-us/windows/uwp/winrt-components/walkthrough-creating-a-basic-windows-runtime-component-in-cpp-and-calling-it-from-javascript-or-cshar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hh699871.asp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hh755822.asp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ammen/uwp-cpp-examples/tree/master/SimpleWinRTComponentExampl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062" y="1475652"/>
            <a:ext cx="12191999" cy="31252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000" dirty="0"/>
              <a:t>WinRT Components</a:t>
            </a:r>
            <a:br>
              <a:rPr lang="en-US" dirty="0"/>
            </a:br>
            <a:r>
              <a:rPr lang="en-US" sz="4000" dirty="0"/>
              <a:t>Universal Windows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269" y="4921654"/>
            <a:ext cx="9144000" cy="105969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Dale Stammen</a:t>
            </a:r>
          </a:p>
          <a:p>
            <a:pPr algn="l"/>
            <a:r>
              <a:rPr lang="en-US" dirty="0"/>
              <a:t>Senior Program </a:t>
            </a:r>
            <a:r>
              <a:rPr lang="en-US" dirty="0" err="1"/>
              <a:t>Managineer</a:t>
            </a:r>
            <a:endParaRPr lang="en-US" dirty="0"/>
          </a:p>
          <a:p>
            <a:pPr algn="l"/>
            <a:r>
              <a:rPr lang="en-US" dirty="0"/>
              <a:t>dalestam@microsoft.com</a:t>
            </a:r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5" y="272761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Client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err="1"/>
              <a:t>Button_Click</a:t>
            </a:r>
            <a:r>
              <a:rPr lang="en-US" dirty="0"/>
              <a:t> handler to </a:t>
            </a:r>
            <a:r>
              <a:rPr lang="en-US" dirty="0" err="1"/>
              <a:t>MainPage.cs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Button_Click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RoutedEventArgs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component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WinRTComponent.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Class1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resultsText.Text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component.GetString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899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</a:t>
            </a:r>
            <a:r>
              <a:rPr lang="en-US" dirty="0" err="1"/>
              <a:t>WinJS</a:t>
            </a:r>
            <a:r>
              <a:rPr lang="en-US" dirty="0"/>
              <a:t>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398090"/>
            <a:ext cx="98964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8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reference to the </a:t>
            </a:r>
            <a:r>
              <a:rPr lang="en-US" dirty="0" err="1"/>
              <a:t>WinRTComponent</a:t>
            </a:r>
            <a:r>
              <a:rPr lang="en-US" dirty="0"/>
              <a:t> Project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26" y="2695722"/>
            <a:ext cx="84391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8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Replace &lt;body/&gt; in index.html with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="win-type-body"&gt;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="button1"&gt;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Get 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="button1Output"&gt;&lt;/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to end of main.js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The click event handler for button1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button1Click(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mouseEvent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component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WinRTComponent.Class1();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button1Output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"button1Output"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button1Output.innerText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component.getString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2042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main.js replace </a:t>
            </a:r>
            <a:r>
              <a:rPr lang="en-US" dirty="0" err="1"/>
              <a:t>args.setPromise</a:t>
            </a:r>
            <a:r>
              <a:rPr lang="en-US" dirty="0"/>
              <a:t>(</a:t>
            </a:r>
            <a:r>
              <a:rPr lang="en-US" dirty="0" err="1"/>
              <a:t>WinJS.UI.processAll</a:t>
            </a:r>
            <a:r>
              <a:rPr lang="en-US" dirty="0"/>
              <a:t>()) with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args.setPromise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WinJS.UI.processAll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().done(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button1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"button1"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button1.addEventListener(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"click"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button1Click,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711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https://github.com/stammen/uwp-cpp-examples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SimpleWinRTComponentExample</a:t>
            </a:r>
            <a:endParaRPr lang="en-US" dirty="0"/>
          </a:p>
          <a:p>
            <a:pPr lvl="1"/>
            <a:r>
              <a:rPr lang="en-US" u="sng" dirty="0">
                <a:hlinkClick r:id="rId4" tooltip="WinRTComponentExample"/>
              </a:rPr>
              <a:t>WinRTComponentExample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2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Walkthrough</a:t>
            </a:r>
            <a:r>
              <a:rPr lang="en-US" dirty="0"/>
              <a:t>: Creating a basic Windows Runtime component in C++ and calling it from JavaScript or C#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Creating</a:t>
            </a:r>
            <a:r>
              <a:rPr lang="en-US" dirty="0"/>
              <a:t> Windows Runtime Components in C++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Walkthrough</a:t>
            </a:r>
            <a:r>
              <a:rPr lang="en-US" dirty="0"/>
              <a:t>: Creating a Windows Runtime component in C++ and calling it from JavaScript or C#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3" name="Picture 1" descr="Inform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9933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3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9870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4462"/>
            <a:ext cx="10515600" cy="343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Windows Runtime component is a DLL that's callable from a Windows 10 UWP app that's built by using JavaScript—or C#, Visual Basic, or C++. </a:t>
            </a:r>
          </a:p>
        </p:txBody>
      </p:sp>
    </p:spTree>
    <p:extLst>
      <p:ext uri="{BB962C8B-B14F-4D97-AF65-F5344CB8AC3E}">
        <p14:creationId xmlns:p14="http://schemas.microsoft.com/office/powerpoint/2010/main" val="384792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4462"/>
            <a:ext cx="10515600" cy="343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several reasons for building such a component: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the performance advantage of C++ in complex or computationally intensive operations.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reuse code that's already written and tested.</a:t>
            </a:r>
          </a:p>
        </p:txBody>
      </p:sp>
    </p:spTree>
    <p:extLst>
      <p:ext uri="{BB962C8B-B14F-4D97-AF65-F5344CB8AC3E}">
        <p14:creationId xmlns:p14="http://schemas.microsoft.com/office/powerpoint/2010/main" val="328519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4462"/>
            <a:ext cx="10515600" cy="3432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general, when you code your C++ component, use the regular C++ library and built-in types, except at the abstract binary interface (ABI) boundary where you are passing data to and from code in another .</a:t>
            </a:r>
            <a:r>
              <a:rPr lang="en-US" dirty="0" err="1"/>
              <a:t>winmd</a:t>
            </a:r>
            <a:r>
              <a:rPr lang="en-US" dirty="0"/>
              <a:t> package. There, use Windows Runtime types and the special syntax that Visual C++ supports for creating and manipulating those types. In addition, in your Visual C++ code, use types such as </a:t>
            </a:r>
            <a:r>
              <a:rPr lang="en-US" b="1" dirty="0"/>
              <a:t>delegate</a:t>
            </a:r>
            <a:r>
              <a:rPr lang="en-US" dirty="0"/>
              <a:t> and </a:t>
            </a:r>
            <a:r>
              <a:rPr lang="en-US" b="1" dirty="0"/>
              <a:t>event</a:t>
            </a:r>
            <a:r>
              <a:rPr lang="en-US" dirty="0"/>
              <a:t> to implement events that can be fired from your component and handled in JavaScript, Visual Basic, or C#. For more information about the new Visual C++ syntax, see </a:t>
            </a:r>
            <a:r>
              <a:rPr lang="en-US" dirty="0">
                <a:hlinkClick r:id="rId2"/>
              </a:rPr>
              <a:t>Visual C++ Language Reference (C++/CX)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98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4462"/>
            <a:ext cx="10515600" cy="3432175"/>
          </a:xfrm>
        </p:spPr>
        <p:txBody>
          <a:bodyPr>
            <a:normAutofit/>
          </a:bodyPr>
          <a:lstStyle/>
          <a:p>
            <a:r>
              <a:rPr lang="en-US" dirty="0"/>
              <a:t>Only Windows Runtime types can be passed across the ABI boundary. The compiler will raise an error if the component has a type like </a:t>
            </a:r>
            <a:r>
              <a:rPr lang="en-US" b="1" dirty="0" err="1"/>
              <a:t>std</a:t>
            </a:r>
            <a:r>
              <a:rPr lang="en-US" b="1" dirty="0"/>
              <a:t>::</a:t>
            </a:r>
            <a:r>
              <a:rPr lang="en-US" b="1" dirty="0" err="1"/>
              <a:t>wstring</a:t>
            </a:r>
            <a:r>
              <a:rPr lang="en-US" dirty="0"/>
              <a:t> as a return type or parameter in a public method. </a:t>
            </a:r>
          </a:p>
          <a:p>
            <a:r>
              <a:rPr lang="en-US" dirty="0"/>
              <a:t>The Visual C++ component extensions (C++/CX) built-in types include the usual scalars such as </a:t>
            </a:r>
            <a:r>
              <a:rPr lang="en-US" b="1" dirty="0" err="1"/>
              <a:t>int</a:t>
            </a:r>
            <a:r>
              <a:rPr lang="en-US" dirty="0"/>
              <a:t> and </a:t>
            </a:r>
            <a:r>
              <a:rPr lang="en-US" b="1" dirty="0"/>
              <a:t>double</a:t>
            </a:r>
            <a:r>
              <a:rPr lang="en-US" dirty="0"/>
              <a:t>, and also their </a:t>
            </a:r>
            <a:r>
              <a:rPr lang="en-US" dirty="0" err="1"/>
              <a:t>typedef</a:t>
            </a:r>
            <a:r>
              <a:rPr lang="en-US" dirty="0"/>
              <a:t> equivalents </a:t>
            </a:r>
            <a:r>
              <a:rPr lang="en-US" b="1" dirty="0"/>
              <a:t>int32</a:t>
            </a:r>
            <a:r>
              <a:rPr lang="en-US" dirty="0"/>
              <a:t>,</a:t>
            </a:r>
            <a:r>
              <a:rPr lang="en-US" b="1" dirty="0"/>
              <a:t>float64</a:t>
            </a:r>
            <a:r>
              <a:rPr lang="en-US" dirty="0"/>
              <a:t>, and so </a:t>
            </a:r>
            <a:r>
              <a:rPr lang="en-US" dirty="0" err="1"/>
              <a:t>on.For</a:t>
            </a:r>
            <a:r>
              <a:rPr lang="en-US" dirty="0"/>
              <a:t> more information, see </a:t>
            </a:r>
            <a:r>
              <a:rPr lang="en-US" dirty="0">
                <a:hlinkClick r:id="rId2"/>
              </a:rPr>
              <a:t>Type System (C++/CX)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80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SimpleWinRTComponentExample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6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C# Project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72" y="2429669"/>
            <a:ext cx="97917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1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Client 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reference to the </a:t>
            </a:r>
            <a:r>
              <a:rPr lang="en-US" dirty="0" err="1"/>
              <a:t>WinRTComponent</a:t>
            </a:r>
            <a:r>
              <a:rPr lang="en-US" dirty="0"/>
              <a:t> Project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6" y="2614662"/>
            <a:ext cx="83724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Client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Replace &lt;Grid&gt; in </a:t>
            </a:r>
            <a:r>
              <a:rPr lang="en-US" dirty="0" err="1"/>
              <a:t>MainPage.xaml</a:t>
            </a:r>
            <a:r>
              <a:rPr lang="en-US" dirty="0"/>
              <a:t> with: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="contentPanel"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="120,30,0,0"&gt;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HorizontalAlignment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="Left"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="WinRT Component"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FontSize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="36"/&gt;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="inputPanel"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Orientation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="Horizontal"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="0,20,0,20"&gt;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="inputButton"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Content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="Get String"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Click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Button_Click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"/&gt;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="resultsText"/&gt;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90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_v03.potx" id="{60010040-FB05-4F4C-8C92-987A22EFC14F}" vid="{8A0926CE-FFCE-40A6-A065-050108FA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503</Words>
  <Application>Microsoft Office PowerPoint</Application>
  <PresentationFormat>Widescreen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Consolas</vt:lpstr>
      <vt:lpstr>Avenir LT Pro 45 Book</vt:lpstr>
      <vt:lpstr>Segoe UI</vt:lpstr>
      <vt:lpstr>Segoe UI Light</vt:lpstr>
      <vt:lpstr>Arial</vt:lpstr>
      <vt:lpstr>ＭＳ Ｐゴシック</vt:lpstr>
      <vt:lpstr>Office Theme</vt:lpstr>
      <vt:lpstr>5-30629_Build_Template_WHITE</vt:lpstr>
      <vt:lpstr>WinRT Components Universal Windows Platform</vt:lpstr>
      <vt:lpstr>WinRT Components</vt:lpstr>
      <vt:lpstr>WinRT Components</vt:lpstr>
      <vt:lpstr>WinRT Components</vt:lpstr>
      <vt:lpstr>WinRT Components</vt:lpstr>
      <vt:lpstr>Demo</vt:lpstr>
      <vt:lpstr>C# Demo </vt:lpstr>
      <vt:lpstr>C# Client Demo </vt:lpstr>
      <vt:lpstr>C# Client Demo</vt:lpstr>
      <vt:lpstr>C# Client Demo</vt:lpstr>
      <vt:lpstr>JSClient Demo </vt:lpstr>
      <vt:lpstr>JSClient Demo </vt:lpstr>
      <vt:lpstr>JSClient Demo</vt:lpstr>
      <vt:lpstr>JSClient Demo</vt:lpstr>
      <vt:lpstr>JSClient Demo</vt:lpstr>
      <vt:lpstr>Code Samples</vt:lpstr>
      <vt:lpstr>WinRT Component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 Kolesnikov</dc:creator>
  <cp:lastModifiedBy>Dale Stammen</cp:lastModifiedBy>
  <cp:revision>85</cp:revision>
  <dcterms:created xsi:type="dcterms:W3CDTF">2016-05-17T04:39:13Z</dcterms:created>
  <dcterms:modified xsi:type="dcterms:W3CDTF">2016-10-12T04:57:36Z</dcterms:modified>
</cp:coreProperties>
</file>